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 id="2147483712" r:id="rId2"/>
    <p:sldMasterId id="2147483726" r:id="rId3"/>
  </p:sldMasterIdLst>
  <p:notesMasterIdLst>
    <p:notesMasterId r:id="rId11"/>
  </p:notesMasterIdLst>
  <p:handoutMasterIdLst>
    <p:handoutMasterId r:id="rId12"/>
  </p:handoutMasterIdLst>
  <p:sldIdLst>
    <p:sldId id="270" r:id="rId4"/>
    <p:sldId id="271" r:id="rId5"/>
    <p:sldId id="272" r:id="rId6"/>
    <p:sldId id="281" r:id="rId7"/>
    <p:sldId id="273" r:id="rId8"/>
    <p:sldId id="274" r:id="rId9"/>
    <p:sldId id="282" r:id="rId10"/>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01B260BD-2D47-45C7-A954-0148A00D3D9F}" type="datetimeFigureOut">
              <a:rPr lang="en-US" smtClean="0"/>
              <a:t>10/14/2017</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6E811E3C-F0EA-44C5-899D-0F8D2F827AF4}" type="slidenum">
              <a:rPr lang="en-US" smtClean="0"/>
              <a:t>‹#›</a:t>
            </a:fld>
            <a:endParaRPr lang="en-US"/>
          </a:p>
        </p:txBody>
      </p:sp>
    </p:spTree>
    <p:extLst>
      <p:ext uri="{BB962C8B-B14F-4D97-AF65-F5344CB8AC3E}">
        <p14:creationId xmlns:p14="http://schemas.microsoft.com/office/powerpoint/2010/main" val="800588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4E346423-62FE-4DD6-BEA5-8F27573B5FC7}" type="datetimeFigureOut">
              <a:rPr lang="en-US" smtClean="0"/>
              <a:t>10/14/2017</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AB304865-FAE8-4BB3-8ADC-FF516BCF4369}" type="slidenum">
              <a:rPr lang="en-US" smtClean="0"/>
              <a:t>‹#›</a:t>
            </a:fld>
            <a:endParaRPr lang="en-US"/>
          </a:p>
        </p:txBody>
      </p:sp>
    </p:spTree>
    <p:extLst>
      <p:ext uri="{BB962C8B-B14F-4D97-AF65-F5344CB8AC3E}">
        <p14:creationId xmlns:p14="http://schemas.microsoft.com/office/powerpoint/2010/main" val="401177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66813" y="701675"/>
            <a:ext cx="4619625" cy="3465513"/>
          </a:xfrm>
          <a:solidFill>
            <a:srgbClr val="CFE7F5"/>
          </a:solidFill>
          <a:ln w="25400">
            <a:solidFill>
              <a:srgbClr val="808080"/>
            </a:solidFill>
            <a:miter lim="800000"/>
            <a:headEnd/>
            <a:tailEnd/>
          </a:ln>
        </p:spPr>
      </p:sp>
      <p:sp>
        <p:nvSpPr>
          <p:cNvPr id="30723"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94879" indent="-194879">
              <a:spcBef>
                <a:spcPct val="0"/>
              </a:spcBef>
              <a:buSzPct val="45000"/>
              <a:buFont typeface="StarSymbol"/>
              <a:buChar char="●"/>
            </a:pPr>
            <a:endParaRPr lang="en-US" sz="2400">
              <a:solidFill>
                <a:srgbClr val="000000"/>
              </a:solidFill>
              <a:latin typeface="Albany"/>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166813" y="701675"/>
            <a:ext cx="4619625" cy="3465513"/>
          </a:xfrm>
          <a:solidFill>
            <a:srgbClr val="CFE7F5"/>
          </a:solidFill>
          <a:ln w="25400">
            <a:solidFill>
              <a:srgbClr val="808080"/>
            </a:solidFill>
            <a:miter lim="800000"/>
            <a:headEnd/>
            <a:tailEnd/>
          </a:ln>
        </p:spPr>
      </p:sp>
      <p:sp>
        <p:nvSpPr>
          <p:cNvPr id="31747"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94879" indent="-194879">
              <a:spcBef>
                <a:spcPct val="0"/>
              </a:spcBef>
              <a:buSzPct val="45000"/>
              <a:buFont typeface="StarSymbol"/>
              <a:buChar char="●"/>
            </a:pPr>
            <a:endParaRPr lang="en-US" sz="2400">
              <a:solidFill>
                <a:srgbClr val="000000"/>
              </a:solidFill>
              <a:latin typeface="Albany"/>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166813" y="701675"/>
            <a:ext cx="4619625" cy="3465513"/>
          </a:xfrm>
          <a:solidFill>
            <a:srgbClr val="CFE7F5"/>
          </a:solidFill>
          <a:ln w="25400">
            <a:solidFill>
              <a:srgbClr val="808080"/>
            </a:solidFill>
            <a:miter lim="800000"/>
            <a:headEnd/>
            <a:tailEnd/>
          </a:ln>
        </p:spPr>
      </p:sp>
      <p:sp>
        <p:nvSpPr>
          <p:cNvPr id="32771" name="Notes Placeholder 2"/>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94879" indent="-194879">
              <a:spcBef>
                <a:spcPct val="0"/>
              </a:spcBef>
              <a:buSzPct val="45000"/>
              <a:buFont typeface="StarSymbol"/>
              <a:buChar char="●"/>
            </a:pPr>
            <a:endParaRPr lang="en-US" sz="2400">
              <a:solidFill>
                <a:srgbClr val="000000"/>
              </a:solidFill>
              <a:latin typeface="Albany"/>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0846C26A-734B-460E-98EC-09387AF2DE58}"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defRPr/>
            </a:pPr>
            <a:fld id="{E9780736-08AD-457A-8427-65722F960B72}" type="slidenum">
              <a:rPr lang="en-US" smtClean="0">
                <a:solidFill>
                  <a:prstClr val="black">
                    <a:tint val="75000"/>
                  </a:prstClr>
                </a:solidFill>
              </a:rPr>
              <a:pPr>
                <a:defRPr/>
              </a:pPr>
              <a:t>‹#›</a:t>
            </a:fld>
            <a:endParaRPr lang="en-US">
              <a:solidFill>
                <a:prstClr val="black">
                  <a:tint val="75000"/>
                </a:prst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B849D6C-3A31-4D26-9763-CF873D3218F8}"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87E3F9B-024B-44BA-8696-3418CE7C23BD}"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053B948-5498-4F77-8313-5B2454200BB8}"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873F17F-105C-4B44-AD9E-7198CC78A6C8}"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752600"/>
            <a:ext cx="7620000" cy="4373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a:prstGeom prst="rect">
            <a:avLst/>
          </a:prstGeo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a:prstGeom prst="rect">
            <a:avLst/>
          </a:prstGeo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a:prstGeom prst="rect">
            <a:avLst/>
          </a:prstGeo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a:prstGeom prst="rect">
            <a:avLst/>
          </a:prstGeo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a:prstGeom prst="rect">
            <a:avLst/>
          </a:prstGeo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
        <p:nvSpPr>
          <p:cNvPr id="8" name="Title 7"/>
          <p:cNvSpPr>
            <a:spLocks noGrp="1"/>
          </p:cNvSpPr>
          <p:nvPr>
            <p:ph type="title"/>
          </p:nvPr>
        </p:nvSpPr>
        <p:spPr>
          <a:xfrm>
            <a:off x="457200" y="152718"/>
            <a:ext cx="5791200" cy="1371600"/>
          </a:xfrm>
          <a:prstGeom prst="rect">
            <a:avLst/>
          </a:prstGeom>
        </p:spPr>
        <p:txBody>
          <a:bodyPr/>
          <a:lstStyle/>
          <a:p>
            <a:r>
              <a:rPr lang="en-US"/>
              <a:t>Click to edit Master title style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prstGeom prst="rect">
            <a:avLst/>
          </a:prstGeo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a:prstGeom prst="rect">
            <a:avLst/>
          </a:prstGeo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E4342BDB-FD77-431E-BFD1-25CA02DE8884}" type="slidenum">
              <a:rPr lang="en-US" smtClean="0"/>
              <a:t>‹#›</a:t>
            </a:fld>
            <a:endParaRPr lang="en-US"/>
          </a:p>
        </p:txBody>
      </p:sp>
      <p:sp>
        <p:nvSpPr>
          <p:cNvPr id="8" name="Title 7"/>
          <p:cNvSpPr>
            <a:spLocks noGrp="1"/>
          </p:cNvSpPr>
          <p:nvPr>
            <p:ph type="title"/>
          </p:nvPr>
        </p:nvSpPr>
        <p:spPr>
          <a:xfrm>
            <a:off x="457200" y="4953000"/>
            <a:ext cx="8153400" cy="762000"/>
          </a:xfrm>
          <a:prstGeom prst="rect">
            <a:avLst/>
          </a:prstGeo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1B148FF-C41A-4BF6-B76F-6F0E89440049}"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3DD04AB-F4B3-453D-BDFC-4DDE9B0BB7F3}"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752600"/>
            <a:ext cx="7620000" cy="4373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a:prstGeom prst="rect">
            <a:avLst/>
          </a:prstGeom>
        </p:spPr>
        <p:txBody>
          <a:bodyPr/>
          <a:lstStyle>
            <a:lvl1pPr>
              <a:defRPr/>
            </a:lvl1pPr>
          </a:lstStyle>
          <a:p>
            <a:fld id="{2F375816-F4D4-4082-AB45-EF8C523EB358}" type="slidenum">
              <a:rPr lang="en-US"/>
              <a:pPr/>
              <a:t>‹#›</a:t>
            </a:fld>
            <a:endParaRPr lang="en-US"/>
          </a:p>
        </p:txBody>
      </p:sp>
    </p:spTree>
    <p:extLst>
      <p:ext uri="{BB962C8B-B14F-4D97-AF65-F5344CB8AC3E}">
        <p14:creationId xmlns:p14="http://schemas.microsoft.com/office/powerpoint/2010/main" val="15643682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a:prstGeom prst="rect">
            <a:avLst/>
          </a:prstGeom>
        </p:spPr>
        <p:txBody>
          <a:bodyPr/>
          <a:lstStyle>
            <a:lvl1pPr>
              <a:defRPr/>
            </a:lvl1pPr>
          </a:lstStyle>
          <a:p>
            <a:fld id="{807283C0-7AD0-47F9-9134-AAA77C046B19}" type="slidenum">
              <a:rPr lang="en-US"/>
              <a:pPr/>
              <a:t>‹#›</a:t>
            </a:fld>
            <a:endParaRPr lang="en-US"/>
          </a:p>
        </p:txBody>
      </p:sp>
    </p:spTree>
    <p:extLst>
      <p:ext uri="{BB962C8B-B14F-4D97-AF65-F5344CB8AC3E}">
        <p14:creationId xmlns:p14="http://schemas.microsoft.com/office/powerpoint/2010/main" val="19027157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752600"/>
            <a:ext cx="7620000" cy="4373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a:prstGeom prst="rect">
            <a:avLst/>
          </a:prstGeo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a:prstGeom prst="rect">
            <a:avLst/>
          </a:prstGeo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a:prstGeom prst="rect">
            <a:avLst/>
          </a:prstGeo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a:prstGeom prst="rect">
            <a:avLst/>
          </a:prstGeo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a:p>
        </p:txBody>
      </p:sp>
      <p:sp>
        <p:nvSpPr>
          <p:cNvPr id="9" name="Slide Number Placeholder 8"/>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a:p>
        </p:txBody>
      </p:sp>
      <p:sp>
        <p:nvSpPr>
          <p:cNvPr id="5" name="Slide Number Placeholder 4"/>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D8F4998D-89DA-426C-96C7-1E8D4E120F05}"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97FD4B6-25E7-4740-AFA0-68DAF66669D1}" type="slidenum">
              <a:rPr lang="en-US" smtClean="0">
                <a:solidFill>
                  <a:prstClr val="black">
                    <a:tint val="75000"/>
                  </a:prstClr>
                </a:solidFill>
              </a:rPr>
              <a:pPr>
                <a:defRPr/>
              </a:pPr>
              <a:t>‹#›</a:t>
            </a:fld>
            <a:endParaRPr lang="en-US">
              <a:solidFill>
                <a:prstClr val="black">
                  <a:tint val="75000"/>
                </a:prst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a:prstGeom prst="rect">
            <a:avLst/>
          </a:prstGeo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
        <p:nvSpPr>
          <p:cNvPr id="8" name="Title 7"/>
          <p:cNvSpPr>
            <a:spLocks noGrp="1"/>
          </p:cNvSpPr>
          <p:nvPr>
            <p:ph type="title"/>
          </p:nvPr>
        </p:nvSpPr>
        <p:spPr>
          <a:xfrm>
            <a:off x="457200" y="152718"/>
            <a:ext cx="5791200" cy="1371600"/>
          </a:xfrm>
          <a:prstGeom prst="rect">
            <a:avLst/>
          </a:prstGeom>
        </p:spPr>
        <p:txBody>
          <a:bodyPr/>
          <a:lstStyle/>
          <a:p>
            <a:r>
              <a:rPr lang="en-US"/>
              <a:t>Click to edit Master title style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prstGeom prst="rect">
            <a:avLst/>
          </a:prstGeo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a:prstGeom prst="rect">
            <a:avLst/>
          </a:prstGeo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E4342BDB-FD77-431E-BFD1-25CA02DE8884}" type="slidenum">
              <a:rPr lang="en-US" smtClean="0"/>
              <a:t>‹#›</a:t>
            </a:fld>
            <a:endParaRPr lang="en-US"/>
          </a:p>
        </p:txBody>
      </p:sp>
      <p:sp>
        <p:nvSpPr>
          <p:cNvPr id="8" name="Title 7"/>
          <p:cNvSpPr>
            <a:spLocks noGrp="1"/>
          </p:cNvSpPr>
          <p:nvPr>
            <p:ph type="title"/>
          </p:nvPr>
        </p:nvSpPr>
        <p:spPr>
          <a:xfrm>
            <a:off x="457200" y="4953000"/>
            <a:ext cx="8153400" cy="762000"/>
          </a:xfrm>
          <a:prstGeom prst="rect">
            <a:avLst/>
          </a:prstGeo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371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752600"/>
            <a:ext cx="7620000" cy="4373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2013BC09-223C-45A5-AF8D-85974B570E0F}" type="datetimeFigureOut">
              <a:rPr lang="en-US" smtClean="0"/>
              <a:t>10/14/2017</a:t>
            </a:fld>
            <a:endParaRPr lang="en-US"/>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E4342BDB-FD77-431E-BFD1-25CA02DE8884}"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a:prstGeom prst="rect">
            <a:avLst/>
          </a:prstGeom>
        </p:spPr>
        <p:txBody>
          <a:bodyPr/>
          <a:lstStyle>
            <a:lvl1pPr>
              <a:defRPr/>
            </a:lvl1pPr>
          </a:lstStyle>
          <a:p>
            <a:fld id="{2F375816-F4D4-4082-AB45-EF8C523EB358}" type="slidenum">
              <a:rPr lang="en-US"/>
              <a:pPr/>
              <a:t>‹#›</a:t>
            </a:fld>
            <a:endParaRPr lang="en-US"/>
          </a:p>
        </p:txBody>
      </p:sp>
    </p:spTree>
    <p:extLst>
      <p:ext uri="{BB962C8B-B14F-4D97-AF65-F5344CB8AC3E}">
        <p14:creationId xmlns:p14="http://schemas.microsoft.com/office/powerpoint/2010/main" val="1564368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a:prstGeom prst="rect">
            <a:avLst/>
          </a:prstGeom>
        </p:spPr>
        <p:txBody>
          <a:bodyPr/>
          <a:lstStyle>
            <a:lvl1pPr>
              <a:defRPr/>
            </a:lvl1pPr>
          </a:lstStyle>
          <a:p>
            <a:fld id="{807283C0-7AD0-47F9-9134-AAA77C046B19}" type="slidenum">
              <a:rPr lang="en-US"/>
              <a:pPr/>
              <a:t>‹#›</a:t>
            </a:fld>
            <a:endParaRPr lang="en-US"/>
          </a:p>
        </p:txBody>
      </p:sp>
    </p:spTree>
    <p:extLst>
      <p:ext uri="{BB962C8B-B14F-4D97-AF65-F5344CB8AC3E}">
        <p14:creationId xmlns:p14="http://schemas.microsoft.com/office/powerpoint/2010/main" val="190271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6EB0527-DBD1-4A68-9C94-3A365686FE6C}"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2420997-842E-4FC3-9700-C7F2BEF2DD91}"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EC2F92D-0472-447E-8556-A0B23D1375D5}"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DCAEBCF-E66B-421A-849C-CF74EF1EC428}"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A68DDC38-4BBA-404A-8DC8-169FAA4A4650}"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C532028-19FC-4DBE-AAB8-372A7A1C8C0A}"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48F64FEB-265E-4520-8DF9-96E559884D51}"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E34F066-802D-46B6-8889-9E5E0344FCB5}"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9F2B992-BF8A-453B-B4DC-9A77635C1881}"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91BD607-E02D-4F54-A722-4CACC79847F4}" type="slidenum">
              <a:rPr lang="en-US" smtClean="0">
                <a:solidFill>
                  <a:prstClr val="black">
                    <a:tint val="75000"/>
                  </a:prstClr>
                </a:solidFill>
              </a:rPr>
              <a:pPr>
                <a:defRPr/>
              </a:pPr>
              <a:t>‹#›</a:t>
            </a:fld>
            <a:endParaRPr lang="en-US">
              <a:solidFill>
                <a:prstClr val="black">
                  <a:tint val="75000"/>
                </a:prst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pPr>
              <a:defRPr/>
            </a:pPr>
            <a:fld id="{F118A2F6-F668-4BD9-AE85-B77C7E281E7F}" type="datetimeFigureOut">
              <a:rPr lang="en-US" smtClean="0">
                <a:solidFill>
                  <a:prstClr val="black">
                    <a:tint val="75000"/>
                  </a:prstClr>
                </a:solidFill>
              </a:rPr>
              <a:pPr>
                <a:defRPr/>
              </a:pPr>
              <a:t>10/14/2017</a:t>
            </a:fld>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F714CE4A-9354-4231-8E0F-B063C3EF0E34}" type="slidenum">
              <a:rPr lang="en-US" smtClean="0">
                <a:solidFill>
                  <a:prstClr val="black">
                    <a:tint val="75000"/>
                  </a:prstClr>
                </a:solidFill>
              </a:rPr>
              <a:pPr>
                <a:defRPr/>
              </a:pPr>
              <a:t>‹#›</a:t>
            </a:fld>
            <a:endParaRPr lang="en-US">
              <a:solidFill>
                <a:prstClr val="black">
                  <a:tint val="75000"/>
                </a:prstClr>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013BC09-223C-45A5-AF8D-85974B570E0F}" type="datetimeFigureOut">
              <a:rPr lang="en-US" smtClean="0"/>
              <a:t>10/14/2017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4342BDB-FD77-431E-BFD1-25CA02DE888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QuestionShape"/>
          <p:cNvSpPr/>
          <p:nvPr userDrawn="1"/>
        </p:nvSpPr>
        <p:spPr>
          <a:xfrm>
            <a:off x="127000" y="127000"/>
            <a:ext cx="8890000" cy="2857500"/>
          </a:xfrm>
          <a:prstGeom prst="rect">
            <a:avLst/>
          </a:prstGeom>
        </p:spPr>
        <p:txBody>
          <a:bodyPr vert="horz" lIns="91440" tIns="45720" rIns="91440" bIns="45720" rtlCol="0" anchor="b">
            <a:normAutofit/>
          </a:bodyPr>
          <a:lstStyle/>
          <a:p>
            <a:pPr lvl="0">
              <a:spcBef>
                <a:spcPct val="0"/>
              </a:spcBef>
              <a:buNone/>
            </a:pPr>
            <a:r>
              <a:rPr lang="en-US" sz="3600" cap="all" spc="-60" baseline="0">
                <a:solidFill>
                  <a:schemeClr val="tx2"/>
                </a:solidFill>
                <a:latin typeface="+mj-lt"/>
                <a:ea typeface="+mj-ea"/>
                <a:cs typeface="+mj-cs"/>
              </a:rPr>
              <a:t>iRespond Question Master</a:t>
            </a:r>
          </a:p>
        </p:txBody>
      </p:sp>
      <p:sp>
        <p:nvSpPr>
          <p:cNvPr id="10" name="AShape"/>
          <p:cNvSpPr/>
          <p:nvPr userDrawn="1"/>
        </p:nvSpPr>
        <p:spPr>
          <a:xfrm>
            <a:off x="127000" y="3111500"/>
            <a:ext cx="8890000" cy="711200"/>
          </a:xfrm>
          <a:prstGeom prst="rect">
            <a:avLst/>
          </a:prstGeom>
        </p:spPr>
        <p:txBody>
          <a:bodyPr vert="horz" lIns="91440" tIns="45720" rIns="91440" bIns="45720" rtlCol="0">
            <a:normAutofit/>
          </a:bodyPr>
          <a:lstStyle/>
          <a:p>
            <a:pPr lvl="0" indent="0">
              <a:spcBef>
                <a:spcPct val="20000"/>
              </a:spcBef>
              <a:spcAft>
                <a:spcPts val="600"/>
              </a:spcAft>
              <a:buFont typeface="Arial" pitchFamily="34" charset="0"/>
              <a:buNone/>
            </a:pPr>
            <a:r>
              <a:rPr lang="en-US" sz="2000" b="1">
                <a:solidFill>
                  <a:schemeClr val="tx1"/>
                </a:solidFill>
              </a:rPr>
              <a:t>A.) Response A</a:t>
            </a:r>
          </a:p>
        </p:txBody>
      </p:sp>
      <p:sp>
        <p:nvSpPr>
          <p:cNvPr id="11" name="BShape"/>
          <p:cNvSpPr/>
          <p:nvPr userDrawn="1"/>
        </p:nvSpPr>
        <p:spPr>
          <a:xfrm>
            <a:off x="127000" y="3835400"/>
            <a:ext cx="8890000" cy="711200"/>
          </a:xfrm>
          <a:prstGeom prst="rect">
            <a:avLst/>
          </a:prstGeom>
        </p:spPr>
        <p:txBody>
          <a:bodyPr vert="horz" lIns="91440" tIns="45720" rIns="91440" bIns="45720" rtlCol="0">
            <a:normAutofit/>
          </a:bodyPr>
          <a:lstStyle/>
          <a:p>
            <a:pPr lvl="0" indent="0">
              <a:spcBef>
                <a:spcPct val="20000"/>
              </a:spcBef>
              <a:spcAft>
                <a:spcPts val="600"/>
              </a:spcAft>
              <a:buFont typeface="Arial" pitchFamily="34" charset="0"/>
              <a:buNone/>
            </a:pPr>
            <a:r>
              <a:rPr lang="en-US" sz="2000" b="1">
                <a:solidFill>
                  <a:schemeClr val="tx1"/>
                </a:solidFill>
              </a:rPr>
              <a:t>B.) Response B</a:t>
            </a:r>
          </a:p>
        </p:txBody>
      </p:sp>
      <p:sp>
        <p:nvSpPr>
          <p:cNvPr id="12" name="CShape"/>
          <p:cNvSpPr/>
          <p:nvPr userDrawn="1"/>
        </p:nvSpPr>
        <p:spPr>
          <a:xfrm>
            <a:off x="127000" y="4559300"/>
            <a:ext cx="8890000" cy="711200"/>
          </a:xfrm>
          <a:prstGeom prst="rect">
            <a:avLst/>
          </a:prstGeom>
        </p:spPr>
        <p:txBody>
          <a:bodyPr vert="horz" lIns="91440" tIns="45720" rIns="91440" bIns="45720" rtlCol="0">
            <a:normAutofit/>
          </a:bodyPr>
          <a:lstStyle/>
          <a:p>
            <a:pPr lvl="0" indent="0">
              <a:spcBef>
                <a:spcPct val="20000"/>
              </a:spcBef>
              <a:spcAft>
                <a:spcPts val="600"/>
              </a:spcAft>
              <a:buFont typeface="Arial" pitchFamily="34" charset="0"/>
              <a:buNone/>
            </a:pPr>
            <a:r>
              <a:rPr lang="en-US" sz="2000" b="1">
                <a:solidFill>
                  <a:schemeClr val="tx1"/>
                </a:solidFill>
              </a:rPr>
              <a:t>C.) Response C</a:t>
            </a:r>
          </a:p>
        </p:txBody>
      </p:sp>
      <p:sp>
        <p:nvSpPr>
          <p:cNvPr id="13" name="DShape"/>
          <p:cNvSpPr/>
          <p:nvPr userDrawn="1"/>
        </p:nvSpPr>
        <p:spPr>
          <a:xfrm>
            <a:off x="127000" y="5283200"/>
            <a:ext cx="8890000" cy="711200"/>
          </a:xfrm>
          <a:prstGeom prst="rect">
            <a:avLst/>
          </a:prstGeom>
        </p:spPr>
        <p:txBody>
          <a:bodyPr vert="horz" lIns="91440" tIns="45720" rIns="91440" bIns="45720" rtlCol="0">
            <a:normAutofit/>
          </a:bodyPr>
          <a:lstStyle/>
          <a:p>
            <a:pPr lvl="0" indent="0">
              <a:spcBef>
                <a:spcPct val="20000"/>
              </a:spcBef>
              <a:spcAft>
                <a:spcPts val="600"/>
              </a:spcAft>
              <a:buFont typeface="Arial" pitchFamily="34" charset="0"/>
              <a:buNone/>
            </a:pPr>
            <a:r>
              <a:rPr lang="en-US" sz="2000" b="1">
                <a:solidFill>
                  <a:schemeClr val="tx1"/>
                </a:solidFill>
              </a:rPr>
              <a:t>D.) Response D</a:t>
            </a:r>
          </a:p>
        </p:txBody>
      </p:sp>
      <p:sp>
        <p:nvSpPr>
          <p:cNvPr id="14" name="EShape"/>
          <p:cNvSpPr/>
          <p:nvPr userDrawn="1"/>
        </p:nvSpPr>
        <p:spPr>
          <a:xfrm>
            <a:off x="127000" y="6007100"/>
            <a:ext cx="8890000" cy="711200"/>
          </a:xfrm>
          <a:prstGeom prst="rect">
            <a:avLst/>
          </a:prstGeom>
        </p:spPr>
        <p:txBody>
          <a:bodyPr vert="horz" lIns="91440" tIns="45720" rIns="91440" bIns="45720" rtlCol="0">
            <a:normAutofit/>
          </a:bodyPr>
          <a:lstStyle/>
          <a:p>
            <a:pPr lvl="0" indent="0">
              <a:spcBef>
                <a:spcPct val="20000"/>
              </a:spcBef>
              <a:spcAft>
                <a:spcPts val="600"/>
              </a:spcAft>
              <a:buFont typeface="Arial" pitchFamily="34" charset="0"/>
              <a:buNone/>
            </a:pPr>
            <a:r>
              <a:rPr lang="en-US" sz="2000" b="1">
                <a:solidFill>
                  <a:schemeClr val="tx1"/>
                </a:solidFill>
              </a:rPr>
              <a:t>E.) Response E</a:t>
            </a:r>
          </a:p>
        </p:txBody>
      </p:sp>
      <p:sp>
        <p:nvSpPr>
          <p:cNvPr id="15" name="Percent"/>
          <p:cNvSpPr/>
          <p:nvPr userDrawn="1"/>
        </p:nvSpPr>
        <p:spPr>
          <a:xfrm>
            <a:off x="6350000" y="254000"/>
            <a:ext cx="2540000" cy="508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6" name="Timer"/>
          <p:cNvSpPr/>
          <p:nvPr userDrawn="1"/>
        </p:nvSpPr>
        <p:spPr>
          <a:xfrm>
            <a:off x="254000" y="254000"/>
            <a:ext cx="2540000" cy="508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9" name="CorrectBarGroup"/>
          <p:cNvGrpSpPr/>
          <p:nvPr userDrawn="1"/>
        </p:nvGrpSpPr>
        <p:grpSpPr>
          <a:xfrm>
            <a:off x="1270000" y="3175000"/>
            <a:ext cx="2667000" cy="2540000"/>
            <a:chOff x="1270000" y="3175000"/>
            <a:chExt cx="2667000" cy="2540000"/>
          </a:xfrm>
        </p:grpSpPr>
        <p:sp>
          <p:nvSpPr>
            <p:cNvPr id="11" name="CorrectBar0"/>
            <p:cNvSpPr/>
            <p:nvPr userDrawn="1"/>
          </p:nvSpPr>
          <p:spPr>
            <a:xfrm>
              <a:off x="1270000" y="3175000"/>
              <a:ext cx="1079500" cy="2540000"/>
            </a:xfrm>
            <a:prstGeom prst="rect">
              <a:avLst/>
            </a:prstGeom>
            <a:solidFill>
              <a:srgbClr val="22FF22"/>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rrectBar1"/>
            <p:cNvSpPr/>
            <p:nvPr userDrawn="1"/>
          </p:nvSpPr>
          <p:spPr>
            <a:xfrm>
              <a:off x="2857500" y="4445000"/>
              <a:ext cx="1079500" cy="1270000"/>
            </a:xfrm>
            <a:prstGeom prst="rect">
              <a:avLst/>
            </a:prstGeom>
            <a:solidFill>
              <a:srgbClr val="22FF22"/>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PercentLabelGroup"/>
          <p:cNvGrpSpPr/>
          <p:nvPr userDrawn="1"/>
        </p:nvGrpSpPr>
        <p:grpSpPr>
          <a:xfrm>
            <a:off x="1270000" y="1270000"/>
            <a:ext cx="7429500" cy="317500"/>
            <a:chOff x="1270000" y="1270000"/>
            <a:chExt cx="7429500" cy="317500"/>
          </a:xfrm>
        </p:grpSpPr>
        <p:sp>
          <p:nvSpPr>
            <p:cNvPr id="10" name="PercentLabel0"/>
            <p:cNvSpPr/>
            <p:nvPr userDrawn="1"/>
          </p:nvSpPr>
          <p:spPr>
            <a:xfrm>
              <a:off x="1270000" y="1270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3" name="PercentLabel1"/>
            <p:cNvSpPr/>
            <p:nvPr userDrawn="1"/>
          </p:nvSpPr>
          <p:spPr>
            <a:xfrm>
              <a:off x="2857500" y="1270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6" name="PercentLabel2"/>
            <p:cNvSpPr/>
            <p:nvPr userDrawn="1"/>
          </p:nvSpPr>
          <p:spPr>
            <a:xfrm>
              <a:off x="4445000" y="1270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9" name="PercentLabel3"/>
            <p:cNvSpPr/>
            <p:nvPr userDrawn="1"/>
          </p:nvSpPr>
          <p:spPr>
            <a:xfrm>
              <a:off x="6032500" y="1270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2" name="PercentLabel4"/>
            <p:cNvSpPr/>
            <p:nvPr userDrawn="1"/>
          </p:nvSpPr>
          <p:spPr>
            <a:xfrm>
              <a:off x="7620000" y="1270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40" name="IncorrectBarGroup"/>
          <p:cNvGrpSpPr/>
          <p:nvPr userDrawn="1"/>
        </p:nvGrpSpPr>
        <p:grpSpPr>
          <a:xfrm>
            <a:off x="4445000" y="1905000"/>
            <a:ext cx="4254500" cy="3810000"/>
            <a:chOff x="4445000" y="1905000"/>
            <a:chExt cx="4254500" cy="3810000"/>
          </a:xfrm>
        </p:grpSpPr>
        <p:sp>
          <p:nvSpPr>
            <p:cNvPr id="17" name="IncorrectBar2"/>
            <p:cNvSpPr/>
            <p:nvPr userDrawn="1"/>
          </p:nvSpPr>
          <p:spPr>
            <a:xfrm>
              <a:off x="4445000" y="1905000"/>
              <a:ext cx="1079500" cy="3810000"/>
            </a:xfrm>
            <a:prstGeom prst="rect">
              <a:avLst/>
            </a:prstGeom>
            <a:solidFill>
              <a:srgbClr val="FF2222"/>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ncorrectBar3"/>
            <p:cNvSpPr/>
            <p:nvPr userDrawn="1"/>
          </p:nvSpPr>
          <p:spPr>
            <a:xfrm>
              <a:off x="6032500" y="1905000"/>
              <a:ext cx="1079500" cy="3810000"/>
            </a:xfrm>
            <a:prstGeom prst="rect">
              <a:avLst/>
            </a:prstGeom>
            <a:solidFill>
              <a:srgbClr val="FF2222"/>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ncorrectBar4"/>
            <p:cNvSpPr/>
            <p:nvPr userDrawn="1"/>
          </p:nvSpPr>
          <p:spPr>
            <a:xfrm>
              <a:off x="7620000" y="3175000"/>
              <a:ext cx="1079500" cy="2540000"/>
            </a:xfrm>
            <a:prstGeom prst="rect">
              <a:avLst/>
            </a:prstGeom>
            <a:solidFill>
              <a:srgbClr val="FF2222"/>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XLabelGroup"/>
          <p:cNvGrpSpPr/>
          <p:nvPr userDrawn="1"/>
        </p:nvGrpSpPr>
        <p:grpSpPr>
          <a:xfrm>
            <a:off x="1270000" y="5842000"/>
            <a:ext cx="7429500" cy="317500"/>
            <a:chOff x="1270000" y="5842000"/>
            <a:chExt cx="7429500" cy="317500"/>
          </a:xfrm>
        </p:grpSpPr>
        <p:sp>
          <p:nvSpPr>
            <p:cNvPr id="12" name="XValueLabel0"/>
            <p:cNvSpPr/>
            <p:nvPr userDrawn="1"/>
          </p:nvSpPr>
          <p:spPr>
            <a:xfrm>
              <a:off x="1270000" y="5842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5" name="XValueLabel1"/>
            <p:cNvSpPr/>
            <p:nvPr userDrawn="1"/>
          </p:nvSpPr>
          <p:spPr>
            <a:xfrm>
              <a:off x="2857500" y="5842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8" name="XValueLabel2"/>
            <p:cNvSpPr/>
            <p:nvPr userDrawn="1"/>
          </p:nvSpPr>
          <p:spPr>
            <a:xfrm>
              <a:off x="4445000" y="5842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21" name="XValueLabel3"/>
            <p:cNvSpPr/>
            <p:nvPr userDrawn="1"/>
          </p:nvSpPr>
          <p:spPr>
            <a:xfrm>
              <a:off x="6032500" y="5842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4" name="XValueLabel4"/>
            <p:cNvSpPr/>
            <p:nvPr userDrawn="1"/>
          </p:nvSpPr>
          <p:spPr>
            <a:xfrm>
              <a:off x="7620000" y="5842000"/>
              <a:ext cx="1079500" cy="3175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8" name="AxisLineGroup"/>
          <p:cNvGrpSpPr/>
          <p:nvPr userDrawn="1"/>
        </p:nvGrpSpPr>
        <p:grpSpPr>
          <a:xfrm>
            <a:off x="889000" y="1587500"/>
            <a:ext cx="8001000" cy="4127500"/>
            <a:chOff x="889000" y="1587500"/>
            <a:chExt cx="8001000" cy="4127500"/>
          </a:xfrm>
        </p:grpSpPr>
        <p:cxnSp>
          <p:nvCxnSpPr>
            <p:cNvPr id="25"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6" name="YLabelGroup"/>
          <p:cNvGrpSpPr/>
          <p:nvPr userDrawn="1"/>
        </p:nvGrpSpPr>
        <p:grpSpPr>
          <a:xfrm>
            <a:off x="254000" y="1841500"/>
            <a:ext cx="762000" cy="3937000"/>
            <a:chOff x="254000" y="1841500"/>
            <a:chExt cx="762000" cy="3937000"/>
          </a:xfrm>
        </p:grpSpPr>
        <p:sp>
          <p:nvSpPr>
            <p:cNvPr id="28" name="YValueLabel0"/>
            <p:cNvSpPr/>
            <p:nvPr userDrawn="1"/>
          </p:nvSpPr>
          <p:spPr>
            <a:xfrm>
              <a:off x="254000" y="5651500"/>
              <a:ext cx="762000" cy="127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30" name="YValueLabel1"/>
            <p:cNvSpPr/>
            <p:nvPr userDrawn="1"/>
          </p:nvSpPr>
          <p:spPr>
            <a:xfrm>
              <a:off x="254000" y="4381500"/>
              <a:ext cx="762000" cy="127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2" name="YValueLabel2"/>
            <p:cNvSpPr/>
            <p:nvPr userDrawn="1"/>
          </p:nvSpPr>
          <p:spPr>
            <a:xfrm>
              <a:off x="254000" y="3111500"/>
              <a:ext cx="762000" cy="127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4" name="YValueLabel3"/>
            <p:cNvSpPr/>
            <p:nvPr userDrawn="1"/>
          </p:nvSpPr>
          <p:spPr>
            <a:xfrm>
              <a:off x="254000" y="1841500"/>
              <a:ext cx="762000" cy="127000"/>
            </a:xfrm>
            <a:prstGeom prst="rect">
              <a:avLst/>
            </a:prstGeom>
            <a:solidFill>
              <a:schemeClr val="accent1">
                <a:alpha val="0"/>
              </a:schemeClr>
            </a:solidFill>
            <a:ln w="28575" cap="flat" cmpd="sng" algn="ctr">
              <a:noFill/>
              <a:prstDash val="solid"/>
            </a:ln>
            <a:effectLst/>
            <a:extLst>
              <a:ext uri="{91240B29-F687-4F45-9708-019B960494DF}">
                <a14:hiddenLine xmlns:a14="http://schemas.microsoft.com/office/drawing/2010/main" w="285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0" y="274638"/>
            <a:ext cx="8229600" cy="1143000"/>
          </a:xfrm>
        </p:spPr>
        <p:txBody>
          <a:bodyPr/>
          <a:lstStyle/>
          <a:p>
            <a:pPr eaLnBrk="1" hangingPunct="1">
              <a:buSzPct val="45000"/>
              <a:buFont typeface="StarSymbol"/>
              <a:buNone/>
            </a:pPr>
            <a:r>
              <a:rPr lang="en-US" sz="3800">
                <a:solidFill>
                  <a:srgbClr val="000000"/>
                </a:solidFill>
              </a:rPr>
              <a:t>Claim Review</a:t>
            </a:r>
          </a:p>
        </p:txBody>
      </p:sp>
      <p:sp>
        <p:nvSpPr>
          <p:cNvPr id="26627" name="Text Placeholder 2"/>
          <p:cNvSpPr txBox="1">
            <a:spLocks noGrp="1"/>
          </p:cNvSpPr>
          <p:nvPr>
            <p:ph type="body" idx="4294967295"/>
          </p:nvPr>
        </p:nvSpPr>
        <p:spPr>
          <a:xfrm>
            <a:off x="0" y="1371600"/>
            <a:ext cx="8229600" cy="5213350"/>
          </a:xfrm>
        </p:spPr>
        <p:txBody>
          <a:bodyPr rtlCol="0">
            <a:normAutofit/>
          </a:bodyPr>
          <a:lstStyle/>
          <a:p>
            <a:pPr eaLnBrk="1" fontAlgn="auto" hangingPunct="1">
              <a:spcAft>
                <a:spcPts val="0"/>
              </a:spcAft>
              <a:buFont typeface="Wingdings" pitchFamily="2" charset="2"/>
              <a:buChar char="q"/>
              <a:defRPr/>
            </a:pPr>
            <a:r>
              <a:rPr lang="en-US" dirty="0"/>
              <a:t>  An opinion that expresses a clear answer</a:t>
            </a:r>
          </a:p>
          <a:p>
            <a:pPr eaLnBrk="1" fontAlgn="auto" hangingPunct="1">
              <a:spcAft>
                <a:spcPts val="0"/>
              </a:spcAft>
              <a:defRPr/>
            </a:pPr>
            <a:endParaRPr lang="en-US" dirty="0"/>
          </a:p>
          <a:p>
            <a:pPr eaLnBrk="1" fontAlgn="auto" hangingPunct="1">
              <a:spcAft>
                <a:spcPts val="0"/>
              </a:spcAft>
              <a:buFont typeface="Wingdings" pitchFamily="2" charset="2"/>
              <a:buChar char="q"/>
              <a:defRPr/>
            </a:pPr>
            <a:r>
              <a:rPr lang="en-US" dirty="0"/>
              <a:t>  Should clearly answer the thesis of the paper with a specific reason. </a:t>
            </a:r>
          </a:p>
          <a:p>
            <a:pPr eaLnBrk="1" fontAlgn="auto" hangingPunct="1">
              <a:spcAft>
                <a:spcPts val="0"/>
              </a:spcAft>
              <a:buFont typeface="Wingdings" pitchFamily="2" charset="2"/>
              <a:buChar char="q"/>
              <a:defRPr/>
            </a:pPr>
            <a:endParaRPr lang="en-US" dirty="0"/>
          </a:p>
          <a:p>
            <a:pPr eaLnBrk="1" fontAlgn="auto" hangingPunct="1">
              <a:spcAft>
                <a:spcPts val="0"/>
              </a:spcAft>
              <a:buFont typeface="Wingdings" pitchFamily="2" charset="2"/>
              <a:buChar char="q"/>
              <a:defRPr/>
            </a:pPr>
            <a:r>
              <a:rPr lang="en-US" dirty="0"/>
              <a:t>  Should not be a restatement of the thesis </a:t>
            </a:r>
          </a:p>
          <a:p>
            <a:pPr eaLnBrk="1" fontAlgn="auto" hangingPunct="1">
              <a:spcAft>
                <a:spcPts val="0"/>
              </a:spcAft>
              <a:buFont typeface="Wingdings" pitchFamily="2" charset="2"/>
              <a:buChar char="q"/>
              <a:defRPr/>
            </a:pPr>
            <a:endParaRPr lang="en-US" dirty="0"/>
          </a:p>
          <a:p>
            <a:pPr eaLnBrk="1" fontAlgn="auto" hangingPunct="1">
              <a:spcAft>
                <a:spcPts val="0"/>
              </a:spcAft>
              <a:buFont typeface="Wingdings" pitchFamily="2" charset="2"/>
              <a:buChar char="q"/>
              <a:defRPr/>
            </a:pPr>
            <a:r>
              <a:rPr lang="en-US" dirty="0"/>
              <a:t>  Should be able to be supported with several pieces of evidence</a:t>
            </a:r>
          </a:p>
          <a:p>
            <a:pPr marL="0" indent="0" eaLnBrk="1" fontAlgn="auto" hangingPunct="1">
              <a:spcAft>
                <a:spcPts val="0"/>
              </a:spcAft>
              <a:buFont typeface="Wingdings" pitchFamily="2" charset="2"/>
              <a:buChar char="q"/>
              <a:defRPr/>
            </a:pPr>
            <a:endParaRPr lang="en-US" dirty="0"/>
          </a:p>
          <a:p>
            <a:pPr eaLnBrk="1" fontAlgn="auto" hangingPunct="1">
              <a:spcAft>
                <a:spcPts val="0"/>
              </a:spcAft>
              <a:buFont typeface="Wingdings" pitchFamily="2" charset="2"/>
              <a:buChar char="q"/>
              <a:defRPr/>
            </a:pPr>
            <a:r>
              <a:rPr lang="en-US" dirty="0"/>
              <a:t>  Should be something that small enough to prove with a couple of pieces of evidence</a:t>
            </a:r>
          </a:p>
          <a:p>
            <a:pPr marL="391686" indent="-293764" eaLnBrk="1" fontAlgn="auto" hangingPunct="1">
              <a:spcAft>
                <a:spcPts val="0"/>
              </a:spcAft>
              <a:buClr>
                <a:srgbClr val="E6E6FF"/>
              </a:buClr>
              <a:buSzPct val="45000"/>
              <a:buFont typeface="StarSymbol"/>
              <a:buChar char="●"/>
              <a:defRPr/>
            </a:pPr>
            <a:endParaRPr dirty="0">
              <a:latin typeface="Albany"/>
              <a:ea typeface="Andale Sans UI"/>
              <a:cs typeface="Andale Sans UI"/>
            </a:endParaRPr>
          </a:p>
        </p:txBody>
      </p:sp>
    </p:spTree>
    <p:extLst>
      <p:ext uri="{BB962C8B-B14F-4D97-AF65-F5344CB8AC3E}">
        <p14:creationId xmlns:p14="http://schemas.microsoft.com/office/powerpoint/2010/main" val="41594881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0" y="274638"/>
            <a:ext cx="8229600" cy="1143000"/>
          </a:xfrm>
        </p:spPr>
        <p:txBody>
          <a:bodyPr/>
          <a:lstStyle/>
          <a:p>
            <a:pPr eaLnBrk="1" hangingPunct="1">
              <a:buSzPct val="45000"/>
              <a:buFont typeface="StarSymbol"/>
              <a:buNone/>
            </a:pPr>
            <a:r>
              <a:rPr lang="en-US" sz="3800">
                <a:solidFill>
                  <a:srgbClr val="000000"/>
                </a:solidFill>
              </a:rPr>
              <a:t>Types of Claims</a:t>
            </a:r>
          </a:p>
        </p:txBody>
      </p:sp>
      <p:sp>
        <p:nvSpPr>
          <p:cNvPr id="26627" name="Text Placeholder 2"/>
          <p:cNvSpPr txBox="1">
            <a:spLocks noGrp="1"/>
          </p:cNvSpPr>
          <p:nvPr>
            <p:ph type="body" idx="4294967295"/>
          </p:nvPr>
        </p:nvSpPr>
        <p:spPr>
          <a:xfrm>
            <a:off x="0" y="1631950"/>
            <a:ext cx="8229600" cy="4624388"/>
          </a:xfrm>
        </p:spPr>
        <p:txBody>
          <a:bodyPr rtlCol="0">
            <a:normAutofit fontScale="92500"/>
          </a:bodyPr>
          <a:lstStyle/>
          <a:p>
            <a:pPr marL="391686" indent="-293764" eaLnBrk="1" fontAlgn="auto" hangingPunct="1">
              <a:spcAft>
                <a:spcPts val="0"/>
              </a:spcAft>
              <a:buClr>
                <a:srgbClr val="E6E6FF"/>
              </a:buClr>
              <a:buSzPct val="45000"/>
              <a:buFont typeface="StarSymbol"/>
              <a:buChar char="●"/>
              <a:defRPr/>
            </a:pPr>
            <a:r>
              <a:rPr lang="en-US" sz="2500" b="1" u="sng" dirty="0"/>
              <a:t>Claims of fact or definition</a:t>
            </a:r>
            <a:r>
              <a:rPr lang="en-US" sz="2500" b="1" dirty="0"/>
              <a:t>:</a:t>
            </a:r>
            <a:r>
              <a:rPr lang="en-US" sz="2500" dirty="0"/>
              <a:t> These claims argue about what the definition of something is or whether something is a settled fact.</a:t>
            </a:r>
          </a:p>
          <a:p>
            <a:pPr marL="391686" indent="-293764" eaLnBrk="1" fontAlgn="auto" hangingPunct="1">
              <a:spcAft>
                <a:spcPts val="0"/>
              </a:spcAft>
              <a:buClr>
                <a:srgbClr val="E6E6FF"/>
              </a:buClr>
              <a:buSzPct val="45000"/>
              <a:buFont typeface="StarSymbol"/>
              <a:buChar char="●"/>
              <a:defRPr/>
            </a:pPr>
            <a:r>
              <a:rPr lang="en-US" sz="2500" b="1" u="sng" dirty="0"/>
              <a:t>Claims of cause and effect</a:t>
            </a:r>
            <a:r>
              <a:rPr lang="en-US" sz="2500" b="1" dirty="0"/>
              <a:t>:</a:t>
            </a:r>
            <a:r>
              <a:rPr lang="en-US" sz="2500" dirty="0"/>
              <a:t> These claims argue that one person, thing, or event caused another thing or event to occur.</a:t>
            </a:r>
          </a:p>
          <a:p>
            <a:pPr marL="391686" indent="-293764" eaLnBrk="1" fontAlgn="auto" hangingPunct="1">
              <a:spcAft>
                <a:spcPts val="0"/>
              </a:spcAft>
              <a:buClr>
                <a:srgbClr val="E6E6FF"/>
              </a:buClr>
              <a:buSzPct val="45000"/>
              <a:buFont typeface="StarSymbol"/>
              <a:buChar char="●"/>
              <a:defRPr/>
            </a:pPr>
            <a:r>
              <a:rPr lang="en-US" sz="2500" b="1" u="sng" dirty="0"/>
              <a:t>Claims about value</a:t>
            </a:r>
            <a:r>
              <a:rPr lang="en-US" sz="2500" b="1" dirty="0"/>
              <a:t>:</a:t>
            </a:r>
            <a:r>
              <a:rPr lang="en-US" sz="2500" dirty="0"/>
              <a:t> These are claims made about what something is worth, whether we value it or not, how we would rate or categorize something.</a:t>
            </a:r>
          </a:p>
          <a:p>
            <a:pPr marL="391686" indent="-293764" eaLnBrk="1" fontAlgn="auto" hangingPunct="1">
              <a:spcAft>
                <a:spcPts val="0"/>
              </a:spcAft>
              <a:buClr>
                <a:srgbClr val="E6E6FF"/>
              </a:buClr>
              <a:buSzPct val="45000"/>
              <a:buFont typeface="StarSymbol"/>
              <a:buChar char="●"/>
              <a:defRPr/>
            </a:pPr>
            <a:r>
              <a:rPr lang="en-US" sz="2500" b="1" u="sng" dirty="0"/>
              <a:t>Claims about solutions or policies</a:t>
            </a:r>
            <a:r>
              <a:rPr lang="en-US" sz="2500" b="1" dirty="0"/>
              <a:t>:</a:t>
            </a:r>
            <a:r>
              <a:rPr lang="en-US" sz="2500" dirty="0"/>
              <a:t> These are claims that argue for or against a certain solution or policy approach to a problem.</a:t>
            </a:r>
            <a:endParaRPr sz="2500" dirty="0">
              <a:latin typeface="Albany"/>
              <a:ea typeface="Andale Sans UI"/>
              <a:cs typeface="Andale Sans UI"/>
            </a:endParaRPr>
          </a:p>
        </p:txBody>
      </p:sp>
    </p:spTree>
    <p:extLst>
      <p:ext uri="{BB962C8B-B14F-4D97-AF65-F5344CB8AC3E}">
        <p14:creationId xmlns:p14="http://schemas.microsoft.com/office/powerpoint/2010/main" val="19169523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0" y="274638"/>
            <a:ext cx="8229600" cy="1143000"/>
          </a:xfrm>
        </p:spPr>
        <p:txBody>
          <a:bodyPr/>
          <a:lstStyle/>
          <a:p>
            <a:pPr eaLnBrk="1" hangingPunct="1">
              <a:buSzPct val="45000"/>
              <a:buFont typeface="StarSymbol"/>
              <a:buNone/>
            </a:pPr>
            <a:r>
              <a:rPr lang="en-US" sz="3800">
                <a:solidFill>
                  <a:srgbClr val="000000"/>
                </a:solidFill>
              </a:rPr>
              <a:t>Practice</a:t>
            </a:r>
          </a:p>
        </p:txBody>
      </p:sp>
      <p:sp>
        <p:nvSpPr>
          <p:cNvPr id="27651" name="Text Placeholder 2"/>
          <p:cNvSpPr>
            <a:spLocks noGrp="1"/>
          </p:cNvSpPr>
          <p:nvPr>
            <p:ph type="body" idx="4294967295"/>
          </p:nvPr>
        </p:nvSpPr>
        <p:spPr>
          <a:xfrm>
            <a:off x="0" y="1631950"/>
            <a:ext cx="8229600" cy="4624388"/>
          </a:xfrm>
        </p:spPr>
        <p:txBody>
          <a:bodyPr/>
          <a:lstStyle/>
          <a:p>
            <a:pPr marL="390525" indent="-293688" algn="ctr" eaLnBrk="1" hangingPunct="1">
              <a:buClr>
                <a:srgbClr val="E6E6FF"/>
              </a:buClr>
              <a:buSzPct val="45000"/>
            </a:pPr>
            <a:r>
              <a:rPr lang="en-US" sz="2500">
                <a:latin typeface="Albany"/>
                <a:ea typeface="Andale Sans UI"/>
                <a:cs typeface="Andale Sans UI"/>
              </a:rPr>
              <a:t>Thesis: Sacrificing for others is part of our nature.</a:t>
            </a:r>
          </a:p>
          <a:p>
            <a:pPr marL="390525" indent="-293688" algn="ctr" eaLnBrk="1" hangingPunct="1">
              <a:buClr>
                <a:srgbClr val="E6E6FF"/>
              </a:buClr>
              <a:buSzPct val="45000"/>
            </a:pPr>
            <a:endParaRPr lang="en-US" sz="2500">
              <a:latin typeface="Albany"/>
              <a:ea typeface="Andale Sans UI"/>
              <a:cs typeface="Andale Sans UI"/>
            </a:endParaRPr>
          </a:p>
          <a:p>
            <a:pPr marL="390525" indent="-293688" eaLnBrk="1" hangingPunct="1">
              <a:buClr>
                <a:srgbClr val="E6E6FF"/>
              </a:buClr>
              <a:buSzPct val="45000"/>
              <a:buFont typeface="StarSymbol"/>
              <a:buChar char="●"/>
            </a:pPr>
            <a:r>
              <a:rPr lang="en-US" sz="2500">
                <a:latin typeface="Albany"/>
                <a:ea typeface="Andale Sans UI"/>
                <a:cs typeface="Andale Sans UI"/>
              </a:rPr>
              <a:t>Using this thesis statement, create two claims that answer and support your thesis.  They should give specific reasons why your thesis statement is true and meet each of the requirements of a solid claim that we discussed.  </a:t>
            </a:r>
          </a:p>
        </p:txBody>
      </p:sp>
    </p:spTree>
    <p:extLst>
      <p:ext uri="{BB962C8B-B14F-4D97-AF65-F5344CB8AC3E}">
        <p14:creationId xmlns:p14="http://schemas.microsoft.com/office/powerpoint/2010/main" val="38694320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a:t>
            </a:r>
          </a:p>
        </p:txBody>
      </p:sp>
      <p:sp>
        <p:nvSpPr>
          <p:cNvPr id="3" name="Content Placeholder 2"/>
          <p:cNvSpPr>
            <a:spLocks noGrp="1"/>
          </p:cNvSpPr>
          <p:nvPr>
            <p:ph idx="1"/>
          </p:nvPr>
        </p:nvSpPr>
        <p:spPr/>
        <p:txBody>
          <a:bodyPr/>
          <a:lstStyle/>
          <a:p>
            <a:r>
              <a:rPr lang="en-US" dirty="0"/>
              <a:t>Does not contain personal opinion</a:t>
            </a:r>
          </a:p>
          <a:p>
            <a:r>
              <a:rPr lang="en-US" dirty="0"/>
              <a:t>Is either a quote or a specific example</a:t>
            </a:r>
          </a:p>
        </p:txBody>
      </p:sp>
    </p:spTree>
    <p:extLst>
      <p:ext uri="{BB962C8B-B14F-4D97-AF65-F5344CB8AC3E}">
        <p14:creationId xmlns:p14="http://schemas.microsoft.com/office/powerpoint/2010/main" val="60528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interpretation….</a:t>
            </a:r>
          </a:p>
        </p:txBody>
      </p:sp>
      <p:sp>
        <p:nvSpPr>
          <p:cNvPr id="3" name="Content Placeholder 2"/>
          <p:cNvSpPr>
            <a:spLocks noGrp="1"/>
          </p:cNvSpPr>
          <p:nvPr>
            <p:ph idx="1"/>
          </p:nvPr>
        </p:nvSpPr>
        <p:spPr/>
        <p:txBody>
          <a:bodyPr/>
          <a:lstStyle/>
          <a:p>
            <a:r>
              <a:rPr lang="en-US" dirty="0"/>
              <a:t>Fills in the blanks between  your claim and evidence (proof of your proof)</a:t>
            </a:r>
          </a:p>
          <a:p>
            <a:r>
              <a:rPr lang="en-US" dirty="0"/>
              <a:t>Can be stories, anecdotes, or explanations of quotes</a:t>
            </a:r>
          </a:p>
          <a:p>
            <a:r>
              <a:rPr lang="en-US" dirty="0"/>
              <a:t>Should end by going back to the claim</a:t>
            </a:r>
          </a:p>
        </p:txBody>
      </p:sp>
    </p:spTree>
    <p:extLst>
      <p:ext uri="{BB962C8B-B14F-4D97-AF65-F5344CB8AC3E}">
        <p14:creationId xmlns:p14="http://schemas.microsoft.com/office/powerpoint/2010/main" val="259769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should</a:t>
            </a:r>
          </a:p>
        </p:txBody>
      </p:sp>
      <p:sp>
        <p:nvSpPr>
          <p:cNvPr id="3" name="Content Placeholder 2"/>
          <p:cNvSpPr>
            <a:spLocks noGrp="1"/>
          </p:cNvSpPr>
          <p:nvPr>
            <p:ph idx="1"/>
          </p:nvPr>
        </p:nvSpPr>
        <p:spPr/>
        <p:txBody>
          <a:bodyPr/>
          <a:lstStyle/>
          <a:p>
            <a:r>
              <a:rPr lang="en-US" dirty="0"/>
              <a:t>NOT restate or summarize the piece of evidence</a:t>
            </a:r>
          </a:p>
          <a:p>
            <a:r>
              <a:rPr lang="en-US" dirty="0"/>
              <a:t>NOT be vague or unclear </a:t>
            </a:r>
          </a:p>
          <a:p>
            <a:r>
              <a:rPr lang="en-US" dirty="0"/>
              <a:t>NOT be incomplete. Explain to a point where the full point has been made</a:t>
            </a:r>
          </a:p>
          <a:p>
            <a:r>
              <a:rPr lang="en-US" dirty="0"/>
              <a:t> </a:t>
            </a:r>
          </a:p>
          <a:p>
            <a:endParaRPr lang="en-US" dirty="0"/>
          </a:p>
        </p:txBody>
      </p:sp>
    </p:spTree>
    <p:extLst>
      <p:ext uri="{BB962C8B-B14F-4D97-AF65-F5344CB8AC3E}">
        <p14:creationId xmlns:p14="http://schemas.microsoft.com/office/powerpoint/2010/main" val="289644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257B-598E-4277-8DC0-2FE523D938E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B49B4144-10A3-4F17-B660-299A0CCA8A2C}"/>
              </a:ext>
            </a:extLst>
          </p:cNvPr>
          <p:cNvSpPr>
            <a:spLocks noGrp="1"/>
          </p:cNvSpPr>
          <p:nvPr>
            <p:ph idx="1"/>
          </p:nvPr>
        </p:nvSpPr>
        <p:spPr/>
        <p:txBody>
          <a:bodyPr>
            <a:normAutofit lnSpcReduction="10000"/>
          </a:bodyPr>
          <a:lstStyle/>
          <a:p>
            <a:r>
              <a:rPr lang="en-US" dirty="0">
                <a:solidFill>
                  <a:srgbClr val="FF0000"/>
                </a:solidFill>
              </a:rPr>
              <a:t>People and families struggle to survive on the current minimum wage due to its inability to meet their needs</a:t>
            </a:r>
            <a:r>
              <a:rPr lang="en-US" dirty="0"/>
              <a:t>.  </a:t>
            </a:r>
            <a:r>
              <a:rPr lang="en-US" dirty="0">
                <a:solidFill>
                  <a:srgbClr val="0070C0"/>
                </a:solidFill>
              </a:rPr>
              <a:t>In in the article “A Livable Wage,” the author argues that “It is a simple fact that some wages are so low that even a single individual, let alone a family, cannot survive on them with any kind of dignity” (2003). </a:t>
            </a:r>
            <a:r>
              <a:rPr lang="en-US" dirty="0">
                <a:solidFill>
                  <a:srgbClr val="00B050"/>
                </a:solidFill>
              </a:rPr>
              <a:t>Working families and individuals do not make enough money to survive. Minimum wage is too low to afford basic necessities. If the government were to ensure a living wage for all of its citizens, people could work just as hard but be able to earn enough money to escape poverty.</a:t>
            </a:r>
          </a:p>
        </p:txBody>
      </p:sp>
    </p:spTree>
    <p:extLst>
      <p:ext uri="{BB962C8B-B14F-4D97-AF65-F5344CB8AC3E}">
        <p14:creationId xmlns:p14="http://schemas.microsoft.com/office/powerpoint/2010/main" val="1606974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iRespondGraphMast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825</TotalTime>
  <Words>424</Words>
  <Application>Microsoft Office PowerPoint</Application>
  <PresentationFormat>On-screen Show (4:3)</PresentationFormat>
  <Paragraphs>33</Paragraphs>
  <Slides>7</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7</vt:i4>
      </vt:variant>
    </vt:vector>
  </HeadingPairs>
  <TitlesOfParts>
    <vt:vector size="20" baseType="lpstr">
      <vt:lpstr>Albany</vt:lpstr>
      <vt:lpstr>Andale Sans UI</vt:lpstr>
      <vt:lpstr>Arial</vt:lpstr>
      <vt:lpstr>Arial Black</vt:lpstr>
      <vt:lpstr>Book Antiqua</vt:lpstr>
      <vt:lpstr>Calibri</vt:lpstr>
      <vt:lpstr>Century Gothic</vt:lpstr>
      <vt:lpstr>StarSymbol</vt:lpstr>
      <vt:lpstr>Tahoma</vt:lpstr>
      <vt:lpstr>Wingdings</vt:lpstr>
      <vt:lpstr>Apothecary</vt:lpstr>
      <vt:lpstr>iRespondQuestionMaster</vt:lpstr>
      <vt:lpstr>iRespondGraphMaster</vt:lpstr>
      <vt:lpstr>Claim Review</vt:lpstr>
      <vt:lpstr>Types of Claims</vt:lpstr>
      <vt:lpstr>Practice</vt:lpstr>
      <vt:lpstr>Evidence</vt:lpstr>
      <vt:lpstr>Good interpretation….</vt:lpstr>
      <vt:lpstr>Interpretation should</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16, 2013</dc:title>
  <dc:creator>Emily Ellwood</dc:creator>
  <cp:lastModifiedBy>Elias Barber</cp:lastModifiedBy>
  <cp:revision>13</cp:revision>
  <cp:lastPrinted>2013-08-19T16:40:53Z</cp:lastPrinted>
  <dcterms:created xsi:type="dcterms:W3CDTF">2013-08-16T12:22:19Z</dcterms:created>
  <dcterms:modified xsi:type="dcterms:W3CDTF">2017-10-14T20:36:34Z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